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4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Tahoma" panose="020B0604030504040204" pitchFamily="34" charset="0"/>
      <p:regular r:id="rId24"/>
      <p:bold r:id="rId25"/>
    </p:embeddedFont>
    <p:embeddedFont>
      <p:font typeface="Ubuntu" panose="020B0604020202020204" charset="0"/>
      <p:regular r:id="rId26"/>
      <p:bold r:id="rId27"/>
      <p:italic r:id="rId28"/>
      <p:boldItalic r:id="rId29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403B56"/>
    <a:srgbClr val="B9B9B9"/>
    <a:srgbClr val="FF0062"/>
    <a:srgbClr val="FFA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29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CAFA89-649A-4CD4-8CA0-922BD950A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9034C3-6623-4312-ACFB-C94C4A14F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F4247F-4748-4C83-86EB-35ADCD5D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0E6219-BDEB-4EE1-A175-07A7C2073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DE246E-C529-439F-BD09-1F68055F5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5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054AC-3FFF-4D8F-9C52-EA16C14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BE6E91-6808-4727-B8A7-FD95BB76E3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22F412-A405-47F4-A872-8F31E63DD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911309-6394-40FD-9219-93572412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7E88C8-E45A-47E6-B5DB-2C5BED4D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84487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7EAF5F-01EC-4C8E-92E4-8EA72B127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37C742-8933-4BA5-BEE2-40CF150E1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7DBD54-366D-4902-A024-B9992F925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5AAD18-E834-4B76-B93C-FC8C7F030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9693C3-6EA5-4E9A-8D79-E4483968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6676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11/8/2021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55732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68" y="10668"/>
            <a:ext cx="379818" cy="24383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762" y="762"/>
            <a:ext cx="12190730" cy="6856730"/>
          </a:xfrm>
          <a:custGeom>
            <a:avLst/>
            <a:gdLst/>
            <a:ahLst/>
            <a:cxnLst/>
            <a:rect l="l" t="t" r="r" b="b"/>
            <a:pathLst>
              <a:path w="12190730" h="6856730">
                <a:moveTo>
                  <a:pt x="0" y="0"/>
                </a:moveTo>
                <a:lnTo>
                  <a:pt x="12190476" y="0"/>
                </a:lnTo>
              </a:path>
              <a:path w="12190730" h="6856730">
                <a:moveTo>
                  <a:pt x="0" y="0"/>
                </a:moveTo>
                <a:lnTo>
                  <a:pt x="0" y="6856475"/>
                </a:lnTo>
              </a:path>
              <a:path w="12190730" h="6856730">
                <a:moveTo>
                  <a:pt x="0" y="6856475"/>
                </a:moveTo>
                <a:lnTo>
                  <a:pt x="12190476" y="6856475"/>
                </a:lnTo>
              </a:path>
              <a:path w="12190730" h="6856730">
                <a:moveTo>
                  <a:pt x="12190476" y="6856475"/>
                </a:moveTo>
                <a:lnTo>
                  <a:pt x="12190476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8200" y="2926080"/>
            <a:ext cx="8389620" cy="3037332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42772" y="871330"/>
            <a:ext cx="3466041" cy="34077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3A3838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11/8/2021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0204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2E5BB-C2E2-4BCD-A8D7-9FD01095B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1201FE-32DD-4709-B8F2-7A4C7AD93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E3ACE2-4C48-4B09-89C6-F43A43C43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595509-0E09-4AC8-BF64-40CD9721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B3D477-DB13-4157-9F78-8967E6FD7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466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969F0E-40B8-4860-AFD1-F14DE6EAF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6F8B3B-5A68-48FA-982F-BB0B35317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448117-10BA-43D8-903D-218E032EB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C6AF83-72C1-49D9-A8D7-6149D8533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D4664A-BA81-4942-86A1-94E763AAD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649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919E2-D330-4B7C-BB7A-FA6F5105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66D0EF-28F6-4849-A29D-45F30BF82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3CDEF0-99AC-4C07-8779-54ED4CBCD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070C11-D9E3-4E48-9F88-58435613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041B92-5BD5-468A-ABEF-1A64E969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931DA9-A972-4CDE-A1B9-7F721EC70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798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240C8-A045-422B-B727-9F6178ADC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7BAA07-E993-4A28-A445-F00F08464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80F513-5313-4D5A-8C8E-105F98085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6A9F64A-C688-4E45-8184-CA55E345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CE552A-77AA-4A1A-98FC-57E52E07E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F1C3B6-8E5E-4E95-B885-6A52086B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115EFC-DB27-4CC8-BE51-9DD148E1A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B70F07-8900-498B-963F-3F389BCE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155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9673E-1B54-4DC0-982F-CDDBAB50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523A38-AD8C-441F-A39B-BE39EFD9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9B3118-1819-4F0A-A0F3-CD72AA8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D40B193-48C5-40F3-84B4-D4AC6313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388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5BF15CA-5665-4301-8A2D-B841EDCD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35F2B5-C7E2-480C-9188-DDFDFB98F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F5304BA-5359-49E3-805F-D5DC5F86E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427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4884ED-075B-4A22-B81D-D4B089430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75D1FC-8EA2-4B25-BC85-43D2892CA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99921-BCE0-470A-A674-546FBFF47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19DE2C-807B-46E4-8C3F-B98E48C20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5F6F82-7DDB-4B79-B23C-8636087C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577123-3B38-4F72-9246-E04C96ED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310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58F10F-DB92-4F50-B8EA-5FC4D4CCD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16E6B7E-9EFD-4583-850B-1DF31978F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9515C5-F6C8-4A37-A042-45CB82FB5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A0D39E-D64F-4E85-81C0-6180A11A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C59E9C-2EE5-4DBC-AAFB-56348B65C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351868-49F2-4539-B794-A2F26B111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5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CA4BC38-6509-4F17-9377-752FF103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57A73B-DD77-412C-B47E-565C8375C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931BCC-0117-460E-8705-A8FAA5C226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CFB44-A862-479B-BE2C-2441143E5171}" type="datetimeFigureOut">
              <a:rPr lang="es-CO" smtClean="0"/>
              <a:t>8/11/2021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F78089-D269-4340-9344-68415C14F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B1BCF-1F88-45A3-B3AF-B5BDB9BF51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376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javadesdecero.es/fundamentos/" TargetMode="External"/><Relationship Id="rId7" Type="http://schemas.openxmlformats.org/officeDocument/2006/relationships/hyperlink" Target="https://www.oracle.com/co/java/technologies/javase/javase-jdk8-downloads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oracle.com/co/java/technologies/javase-jre8-downloads.html" TargetMode="External"/><Relationship Id="rId5" Type="http://schemas.openxmlformats.org/officeDocument/2006/relationships/hyperlink" Target="https://javadesdecero.es/fundamentos/jre-java-runtime-environment/" TargetMode="External"/><Relationship Id="rId4" Type="http://schemas.openxmlformats.org/officeDocument/2006/relationships/hyperlink" Target="https://javadesdecero.es/fundamentos/diferencias-jdk-jre-jv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d.team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valuandosoftware.com/que-es-la-arquitectura-de-microservicio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tecnova.cl/2020/02/28/detras-de-toda-gran-app-hay-un-gran-mobile-backend/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7ACBCAB-72BC-2742-9BF4-8479FB18D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204D3B3-83BD-8049-9E55-5B6A10A3ADB5}"/>
              </a:ext>
            </a:extLst>
          </p:cNvPr>
          <p:cNvSpPr txBox="1"/>
          <p:nvPr/>
        </p:nvSpPr>
        <p:spPr>
          <a:xfrm>
            <a:off x="1768258" y="4377651"/>
            <a:ext cx="65991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 dirty="0" err="1">
                <a:solidFill>
                  <a:srgbClr val="FF0062"/>
                </a:solidFill>
                <a:latin typeface="Ubuntu" panose="020B0504030602030204" pitchFamily="34" charset="0"/>
              </a:rPr>
              <a:t>BackEnd</a:t>
            </a:r>
            <a:endParaRPr lang="es-CO" sz="2800" b="1" dirty="0">
              <a:solidFill>
                <a:srgbClr val="FF0062"/>
              </a:solidFill>
              <a:latin typeface="Ubuntu" panose="020B0504030602030204" pitchFamily="34" charset="0"/>
            </a:endParaRPr>
          </a:p>
          <a:p>
            <a:r>
              <a:rPr lang="es-CO" sz="2800" b="1" dirty="0">
                <a:solidFill>
                  <a:srgbClr val="FF0062"/>
                </a:solidFill>
                <a:latin typeface="Ubuntu" panose="020B0504030602030204" pitchFamily="34" charset="0"/>
              </a:rPr>
              <a:t>Conceptualización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C0D7ADF-FB6E-4F13-884D-0FD8AAC10CB9}"/>
              </a:ext>
            </a:extLst>
          </p:cNvPr>
          <p:cNvSpPr txBox="1"/>
          <p:nvPr/>
        </p:nvSpPr>
        <p:spPr>
          <a:xfrm>
            <a:off x="388307" y="2726552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Sergio Medina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88E6632-0C16-4068-860F-A86E74157FF3}"/>
              </a:ext>
            </a:extLst>
          </p:cNvPr>
          <p:cNvSpPr txBox="1"/>
          <p:nvPr/>
        </p:nvSpPr>
        <p:spPr>
          <a:xfrm>
            <a:off x="388307" y="2104187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Formador: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C4FE77F-6F92-4D2A-A657-DDDC099AD07A}"/>
              </a:ext>
            </a:extLst>
          </p:cNvPr>
          <p:cNvSpPr txBox="1"/>
          <p:nvPr/>
        </p:nvSpPr>
        <p:spPr>
          <a:xfrm>
            <a:off x="2442577" y="5752491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Ciclo No.3 – Semana No.5</a:t>
            </a:r>
          </a:p>
        </p:txBody>
      </p:sp>
    </p:spTree>
    <p:extLst>
      <p:ext uri="{BB962C8B-B14F-4D97-AF65-F5344CB8AC3E}">
        <p14:creationId xmlns:p14="http://schemas.microsoft.com/office/powerpoint/2010/main" val="296245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98817" y="1339156"/>
            <a:ext cx="1023747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7100"/>
              </a:lnSpc>
              <a:spcBef>
                <a:spcPts val="100"/>
              </a:spcBef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Como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ejercicio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práctico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esta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sección,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espera desarrollar funcionalidades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configuración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proyecto conforme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los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requerimientos planteados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 las lecciones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anteriores,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donde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logre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tener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una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comunicación básica con base de datos mediante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un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CRUD, para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lo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menos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uno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de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los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servicios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funcionalidades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esperadas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alcance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total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del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proyecto.</a:t>
            </a:r>
            <a:endParaRPr sz="1400" dirty="0">
              <a:latin typeface="Tahoma"/>
              <a:cs typeface="Tahoma"/>
            </a:endParaRPr>
          </a:p>
        </p:txBody>
      </p:sp>
      <p:graphicFrame>
        <p:nvGraphicFramePr>
          <p:cNvPr id="3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8729609"/>
              </p:ext>
            </p:extLst>
          </p:nvPr>
        </p:nvGraphicFramePr>
        <p:xfrm>
          <a:off x="1802003" y="2290727"/>
          <a:ext cx="6917928" cy="37522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131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048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9671">
                <a:tc>
                  <a:txBody>
                    <a:bodyPr/>
                    <a:lstStyle/>
                    <a:p>
                      <a:pPr marR="621665" algn="r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sz="1600" spc="-10" dirty="0">
                          <a:latin typeface="Tahoma"/>
                          <a:cs typeface="Tahoma"/>
                        </a:rPr>
                        <a:t>Sigla</a:t>
                      </a:r>
                      <a:r>
                        <a:rPr sz="1600" spc="-3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CRUD</a:t>
                      </a:r>
                      <a:endParaRPr sz="1600">
                        <a:latin typeface="Tahoma"/>
                        <a:cs typeface="Tahoma"/>
                      </a:endParaRPr>
                    </a:p>
                  </a:txBody>
                  <a:tcPr marL="0" marR="0" marT="69850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tc>
                  <a:txBody>
                    <a:bodyPr/>
                    <a:lstStyle/>
                    <a:p>
                      <a:pPr marL="1270" algn="ctr">
                        <a:lnSpc>
                          <a:spcPct val="100000"/>
                        </a:lnSpc>
                        <a:spcBef>
                          <a:spcPts val="550"/>
                        </a:spcBef>
                      </a:pPr>
                      <a:r>
                        <a:rPr sz="1600" spc="-10" dirty="0">
                          <a:latin typeface="Tahoma"/>
                          <a:cs typeface="Tahoma"/>
                        </a:rPr>
                        <a:t>Operación</a:t>
                      </a:r>
                      <a:endParaRPr sz="1600">
                        <a:latin typeface="Tahoma"/>
                        <a:cs typeface="Tahoma"/>
                      </a:endParaRPr>
                    </a:p>
                  </a:txBody>
                  <a:tcPr marL="0" marR="0" marT="69850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8127">
                <a:tc>
                  <a:txBody>
                    <a:bodyPr/>
                    <a:lstStyle/>
                    <a:p>
                      <a:pPr marL="734695">
                        <a:lnSpc>
                          <a:spcPct val="100000"/>
                        </a:lnSpc>
                        <a:spcBef>
                          <a:spcPts val="450"/>
                        </a:spcBef>
                      </a:pPr>
                      <a:r>
                        <a:rPr sz="4400" spc="-5" dirty="0">
                          <a:latin typeface="Tahoma"/>
                          <a:cs typeface="Tahoma"/>
                        </a:rPr>
                        <a:t>C</a:t>
                      </a:r>
                      <a:r>
                        <a:rPr sz="1600" spc="-15" dirty="0">
                          <a:latin typeface="Tahoma"/>
                          <a:cs typeface="Tahoma"/>
                        </a:rPr>
                        <a:t>r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eate</a:t>
                      </a:r>
                      <a:endParaRPr sz="1600">
                        <a:latin typeface="Tahoma"/>
                        <a:cs typeface="Tahoma"/>
                      </a:endParaRPr>
                    </a:p>
                  </a:txBody>
                  <a:tcPr marL="0" marR="0" marT="57150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marL="635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600" spc="-10" dirty="0">
                          <a:latin typeface="Tahoma"/>
                          <a:cs typeface="Tahoma"/>
                        </a:rPr>
                        <a:t>Creación</a:t>
                      </a:r>
                      <a:r>
                        <a:rPr sz="1600" spc="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spc="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un</a:t>
                      </a:r>
                      <a:r>
                        <a:rPr sz="1600" spc="-2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nuevo</a:t>
                      </a:r>
                      <a:r>
                        <a:rPr sz="1600" spc="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registro</a:t>
                      </a:r>
                      <a:r>
                        <a:rPr sz="1600" spc="2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en base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spc="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datos</a:t>
                      </a:r>
                      <a:endParaRPr sz="1600">
                        <a:latin typeface="Tahoma"/>
                        <a:cs typeface="Tahoma"/>
                      </a:endParaRPr>
                    </a:p>
                  </a:txBody>
                  <a:tcPr marL="0" marR="0" marT="5715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8128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55"/>
                        </a:spcBef>
                      </a:pPr>
                      <a:r>
                        <a:rPr sz="4400" dirty="0">
                          <a:latin typeface="Tahoma"/>
                          <a:cs typeface="Tahoma"/>
                        </a:rPr>
                        <a:t>R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ead</a:t>
                      </a:r>
                      <a:endParaRPr sz="1600">
                        <a:latin typeface="Tahoma"/>
                        <a:cs typeface="Tahoma"/>
                      </a:endParaRPr>
                    </a:p>
                  </a:txBody>
                  <a:tcPr marL="0" marR="0" marT="57785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marL="1270" algn="ctr">
                        <a:lnSpc>
                          <a:spcPct val="100000"/>
                        </a:lnSpc>
                      </a:pPr>
                      <a:r>
                        <a:rPr sz="1600" spc="-10" dirty="0">
                          <a:latin typeface="Tahoma"/>
                          <a:cs typeface="Tahoma"/>
                        </a:rPr>
                        <a:t>Lectura</a:t>
                      </a:r>
                      <a:r>
                        <a:rPr sz="1600" spc="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 registros</a:t>
                      </a:r>
                      <a:r>
                        <a:rPr sz="1600" spc="2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base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spc="-1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datos</a:t>
                      </a:r>
                      <a:endParaRPr sz="1600">
                        <a:latin typeface="Tahoma"/>
                        <a:cs typeface="Tahoma"/>
                      </a:endParaRPr>
                    </a:p>
                  </a:txBody>
                  <a:tcPr marL="0" marR="0" marT="6350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8249">
                <a:tc>
                  <a:txBody>
                    <a:bodyPr/>
                    <a:lstStyle/>
                    <a:p>
                      <a:pPr marR="600710" algn="r">
                        <a:lnSpc>
                          <a:spcPct val="100000"/>
                        </a:lnSpc>
                        <a:spcBef>
                          <a:spcPts val="455"/>
                        </a:spcBef>
                      </a:pPr>
                      <a:r>
                        <a:rPr sz="4400" dirty="0">
                          <a:latin typeface="Tahoma"/>
                          <a:cs typeface="Tahoma"/>
                        </a:rPr>
                        <a:t>U</a:t>
                      </a:r>
                      <a:r>
                        <a:rPr sz="1600" dirty="0">
                          <a:latin typeface="Tahoma"/>
                          <a:cs typeface="Tahoma"/>
                        </a:rPr>
                        <a:t>pdate</a:t>
                      </a:r>
                      <a:endParaRPr sz="1600">
                        <a:latin typeface="Tahoma"/>
                        <a:cs typeface="Tahoma"/>
                      </a:endParaRPr>
                    </a:p>
                  </a:txBody>
                  <a:tcPr marL="0" marR="0" marT="57785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600" spc="-10" dirty="0">
                          <a:latin typeface="Tahoma"/>
                          <a:cs typeface="Tahoma"/>
                        </a:rPr>
                        <a:t>Actualización</a:t>
                      </a:r>
                      <a:r>
                        <a:rPr sz="1600" spc="3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spc="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registros</a:t>
                      </a:r>
                      <a:r>
                        <a:rPr sz="1600" spc="1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spc="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base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spc="5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datos</a:t>
                      </a:r>
                      <a:endParaRPr sz="1600">
                        <a:latin typeface="Tahoma"/>
                        <a:cs typeface="Tahoma"/>
                      </a:endParaRPr>
                    </a:p>
                  </a:txBody>
                  <a:tcPr marL="0" marR="0" marT="6350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8090">
                <a:tc>
                  <a:txBody>
                    <a:bodyPr/>
                    <a:lstStyle/>
                    <a:p>
                      <a:pPr marL="725805">
                        <a:lnSpc>
                          <a:spcPct val="100000"/>
                        </a:lnSpc>
                        <a:spcBef>
                          <a:spcPts val="455"/>
                        </a:spcBef>
                      </a:pPr>
                      <a:r>
                        <a:rPr sz="4400" dirty="0">
                          <a:latin typeface="Tahoma"/>
                          <a:cs typeface="Tahoma"/>
                        </a:rPr>
                        <a:t>D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e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l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ete</a:t>
                      </a:r>
                      <a:endParaRPr sz="1600">
                        <a:latin typeface="Tahoma"/>
                        <a:cs typeface="Tahoma"/>
                      </a:endParaRPr>
                    </a:p>
                  </a:txBody>
                  <a:tcPr marL="0" marR="0" marT="57785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2000" dirty="0"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1600" spc="-5" dirty="0">
                          <a:latin typeface="Tahoma"/>
                          <a:cs typeface="Tahoma"/>
                        </a:rPr>
                        <a:t>Eliminación</a:t>
                      </a:r>
                      <a:r>
                        <a:rPr sz="1600" spc="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10" dirty="0">
                          <a:latin typeface="Tahoma"/>
                          <a:cs typeface="Tahoma"/>
                        </a:rPr>
                        <a:t>registros</a:t>
                      </a:r>
                      <a:r>
                        <a:rPr sz="1600" spc="1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base</a:t>
                      </a:r>
                      <a:r>
                        <a:rPr sz="1600" spc="-2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de</a:t>
                      </a:r>
                      <a:r>
                        <a:rPr sz="1600" dirty="0">
                          <a:latin typeface="Tahoma"/>
                          <a:cs typeface="Tahoma"/>
                        </a:rPr>
                        <a:t> </a:t>
                      </a:r>
                      <a:r>
                        <a:rPr sz="1600" spc="-5" dirty="0">
                          <a:latin typeface="Tahoma"/>
                          <a:cs typeface="Tahoma"/>
                        </a:rPr>
                        <a:t>datos</a:t>
                      </a:r>
                      <a:endParaRPr sz="1600" dirty="0">
                        <a:latin typeface="Tahoma"/>
                        <a:cs typeface="Tahoma"/>
                      </a:endParaRPr>
                    </a:p>
                  </a:txBody>
                  <a:tcPr marL="0" marR="0" marT="6350" marB="0">
                    <a:lnL w="12700">
                      <a:solidFill>
                        <a:srgbClr val="EA2D5F"/>
                      </a:solidFill>
                      <a:prstDash val="solid"/>
                    </a:lnL>
                    <a:lnR w="12700">
                      <a:solidFill>
                        <a:srgbClr val="EA2D5F"/>
                      </a:solidFill>
                      <a:prstDash val="solid"/>
                    </a:lnR>
                    <a:lnT w="12700">
                      <a:solidFill>
                        <a:srgbClr val="EA2D5F"/>
                      </a:solidFill>
                      <a:prstDash val="solid"/>
                    </a:lnT>
                    <a:lnB w="12700">
                      <a:solidFill>
                        <a:srgbClr val="EA2D5F"/>
                      </a:solidFill>
                      <a:prstDash val="solid"/>
                    </a:lnB>
                    <a:solidFill>
                      <a:srgbClr val="FA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83310" y="845290"/>
            <a:ext cx="7069260" cy="34077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6939" y="1396111"/>
            <a:ext cx="10241280" cy="503022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modo 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revisar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 contemos con las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herramientas necesarias,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importante diferenciar entre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lo que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son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JDK, JRE, JVM 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IDE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además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los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conceptos</a:t>
            </a:r>
            <a:r>
              <a:rPr sz="1400" spc="-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básicos del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lenguaje.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50" dirty="0">
              <a:latin typeface="Tahoma"/>
              <a:cs typeface="Tahoma"/>
            </a:endParaRPr>
          </a:p>
          <a:p>
            <a:pPr marL="67310">
              <a:lnSpc>
                <a:spcPct val="100000"/>
              </a:lnSpc>
            </a:pPr>
            <a:r>
              <a:rPr sz="1400" spc="-10" dirty="0">
                <a:solidFill>
                  <a:srgbClr val="404040"/>
                </a:solidFill>
                <a:latin typeface="Tahoma"/>
                <a:cs typeface="Tahoma"/>
              </a:rPr>
              <a:t>Java</a:t>
            </a:r>
            <a:r>
              <a:rPr sz="1400" spc="-25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404040"/>
                </a:solidFill>
                <a:latin typeface="Tahoma"/>
                <a:cs typeface="Tahoma"/>
              </a:rPr>
              <a:t>Development</a:t>
            </a:r>
            <a:r>
              <a:rPr sz="1400" spc="-60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404040"/>
                </a:solidFill>
                <a:latin typeface="Tahoma"/>
                <a:cs typeface="Tahoma"/>
              </a:rPr>
              <a:t>Kit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4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10" dirty="0">
                <a:solidFill>
                  <a:srgbClr val="404040"/>
                </a:solidFill>
                <a:latin typeface="Tahoma"/>
                <a:cs typeface="Tahoma"/>
              </a:rPr>
              <a:t>Java</a:t>
            </a:r>
            <a:r>
              <a:rPr sz="1400" spc="-5" dirty="0">
                <a:solidFill>
                  <a:srgbClr val="404040"/>
                </a:solidFill>
                <a:latin typeface="Tahoma"/>
                <a:cs typeface="Tahoma"/>
              </a:rPr>
              <a:t> Runtime</a:t>
            </a:r>
            <a:r>
              <a:rPr sz="1400" spc="-30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404040"/>
                </a:solidFill>
                <a:latin typeface="Tahoma"/>
                <a:cs typeface="Tahoma"/>
              </a:rPr>
              <a:t>Environment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har char="●"/>
            </a:pPr>
            <a:endParaRPr sz="14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10" dirty="0">
                <a:solidFill>
                  <a:srgbClr val="404040"/>
                </a:solidFill>
                <a:latin typeface="Tahoma"/>
                <a:cs typeface="Tahoma"/>
              </a:rPr>
              <a:t>Java</a:t>
            </a:r>
            <a:r>
              <a:rPr sz="1400" spc="-15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404040"/>
                </a:solidFill>
                <a:latin typeface="Tahoma"/>
                <a:cs typeface="Tahoma"/>
              </a:rPr>
              <a:t>Virtual</a:t>
            </a:r>
            <a:r>
              <a:rPr sz="1400" spc="-35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404040"/>
                </a:solidFill>
                <a:latin typeface="Tahoma"/>
                <a:cs typeface="Tahoma"/>
              </a:rPr>
              <a:t>Machine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har char="●"/>
            </a:pPr>
            <a:endParaRPr sz="14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5" dirty="0">
                <a:solidFill>
                  <a:srgbClr val="404040"/>
                </a:solidFill>
                <a:latin typeface="Tahoma"/>
                <a:cs typeface="Tahoma"/>
              </a:rPr>
              <a:t>Integrated</a:t>
            </a:r>
            <a:r>
              <a:rPr sz="1400" spc="-60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404040"/>
                </a:solidFill>
                <a:latin typeface="Tahoma"/>
                <a:cs typeface="Tahoma"/>
              </a:rPr>
              <a:t>Development</a:t>
            </a:r>
            <a:r>
              <a:rPr sz="1400" spc="-50" dirty="0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404040"/>
                </a:solidFill>
                <a:latin typeface="Tahoma"/>
                <a:cs typeface="Tahoma"/>
              </a:rPr>
              <a:t>Environment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har char="●"/>
            </a:pPr>
            <a:endParaRPr sz="14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lr>
                <a:srgbClr val="404040"/>
              </a:buClr>
              <a:buChar char="●"/>
              <a:tabLst>
                <a:tab pos="355600" algn="l"/>
                <a:tab pos="356235" algn="l"/>
              </a:tabLst>
            </a:pPr>
            <a:r>
              <a:rPr sz="1400" u="sng" spc="-5" dirty="0">
                <a:solidFill>
                  <a:srgbClr val="EA2D5F"/>
                </a:solidFill>
                <a:uFill>
                  <a:solidFill>
                    <a:srgbClr val="EA2D5F"/>
                  </a:solidFill>
                </a:uFill>
                <a:latin typeface="Tahoma"/>
                <a:cs typeface="Tahoma"/>
                <a:hlinkClick r:id="rId3"/>
              </a:rPr>
              <a:t>https://javadesdecero.es/fundamentos/</a:t>
            </a:r>
            <a:endParaRPr sz="1400" dirty="0">
              <a:latin typeface="Tahoma"/>
              <a:cs typeface="Tahoma"/>
            </a:endParaRPr>
          </a:p>
          <a:p>
            <a:pPr marL="67310" marR="3555365" indent="-55244">
              <a:lnSpc>
                <a:spcPts val="3600"/>
              </a:lnSpc>
              <a:spcBef>
                <a:spcPts val="275"/>
              </a:spcBef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continuación, se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deja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una lectura sugerida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 enlaces 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descarga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necesario: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endParaRPr lang="es-ES" sz="1400" spc="-425" dirty="0">
              <a:solidFill>
                <a:srgbClr val="3A3838"/>
              </a:solidFill>
              <a:latin typeface="Tahoma"/>
              <a:cs typeface="Tahoma"/>
            </a:endParaRPr>
          </a:p>
          <a:p>
            <a:pPr marL="297816" marR="3555365" indent="-285750">
              <a:lnSpc>
                <a:spcPts val="3600"/>
              </a:lnSpc>
              <a:spcBef>
                <a:spcPts val="275"/>
              </a:spcBef>
              <a:buFont typeface="Arial" panose="020B0604020202020204" pitchFamily="34" charset="0"/>
              <a:buChar char="•"/>
            </a:pPr>
            <a:r>
              <a:rPr lang="es-CO" sz="1400" u="sng" spc="-425" dirty="0">
                <a:solidFill>
                  <a:srgbClr val="3A3838"/>
                </a:solidFill>
                <a:uFill>
                  <a:solidFill>
                    <a:srgbClr val="EA2D5F"/>
                  </a:solidFill>
                </a:uFill>
                <a:latin typeface="Tahoma"/>
                <a:cs typeface="Tahoma"/>
                <a:hlinkClick r:id="rId4"/>
              </a:rPr>
              <a:t>   </a:t>
            </a:r>
            <a:r>
              <a:rPr sz="1400" u="sng" spc="-5" dirty="0">
                <a:solidFill>
                  <a:srgbClr val="EA2D5F"/>
                </a:solidFill>
                <a:uFill>
                  <a:solidFill>
                    <a:srgbClr val="EA2D5F"/>
                  </a:solidFill>
                </a:uFill>
                <a:latin typeface="Tahoma"/>
                <a:cs typeface="Tahoma"/>
                <a:hlinkClick r:id="rId4"/>
              </a:rPr>
              <a:t>https://javadesdecero.es/fundamentos/diferencias-jdk-jre-jvm/</a:t>
            </a:r>
            <a:endParaRPr sz="140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spcBef>
                <a:spcPts val="1480"/>
              </a:spcBef>
              <a:buClr>
                <a:srgbClr val="1154CC"/>
              </a:buClr>
              <a:buChar char="●"/>
              <a:tabLst>
                <a:tab pos="355600" algn="l"/>
                <a:tab pos="356235" algn="l"/>
              </a:tabLst>
            </a:pPr>
            <a:r>
              <a:rPr sz="1400" u="sng" spc="-5" dirty="0">
                <a:solidFill>
                  <a:srgbClr val="EA2D5F"/>
                </a:solidFill>
                <a:uFill>
                  <a:solidFill>
                    <a:srgbClr val="EA2D5F"/>
                  </a:solidFill>
                </a:uFill>
                <a:latin typeface="Tahoma"/>
                <a:cs typeface="Tahoma"/>
                <a:hlinkClick r:id="rId5"/>
              </a:rPr>
              <a:t>https://javadesdecero.es/fundamentos/jre-java-runtime-environment/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har char="●"/>
            </a:pPr>
            <a:endParaRPr sz="15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lr>
                <a:srgbClr val="1154CC"/>
              </a:buClr>
              <a:buChar char="●"/>
              <a:tabLst>
                <a:tab pos="355600" algn="l"/>
                <a:tab pos="356235" algn="l"/>
              </a:tabLst>
            </a:pPr>
            <a:r>
              <a:rPr sz="1400" u="sng" spc="-5" dirty="0">
                <a:solidFill>
                  <a:srgbClr val="EA2D5F"/>
                </a:solidFill>
                <a:uFill>
                  <a:solidFill>
                    <a:srgbClr val="EA2D5F"/>
                  </a:solidFill>
                </a:uFill>
                <a:latin typeface="Tahoma"/>
                <a:cs typeface="Tahoma"/>
                <a:hlinkClick r:id="rId6"/>
              </a:rPr>
              <a:t>https://www.oracle.com/co/java/technologies/javase-jre8-downloads.html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har char="●"/>
            </a:pPr>
            <a:endParaRPr sz="15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lr>
                <a:srgbClr val="1154CC"/>
              </a:buClr>
              <a:buChar char="●"/>
              <a:tabLst>
                <a:tab pos="355600" algn="l"/>
                <a:tab pos="356235" algn="l"/>
              </a:tabLst>
            </a:pPr>
            <a:r>
              <a:rPr sz="1400" u="sng" spc="-5" dirty="0">
                <a:solidFill>
                  <a:srgbClr val="EA2D5F"/>
                </a:solidFill>
                <a:uFill>
                  <a:solidFill>
                    <a:srgbClr val="EA2D5F"/>
                  </a:solidFill>
                </a:uFill>
                <a:latin typeface="Tahoma"/>
                <a:cs typeface="Tahoma"/>
                <a:hlinkClick r:id="rId7"/>
              </a:rPr>
              <a:t>https://www.oracle.com/co/java/technologies/javase/javase-jdk8-downloads.html</a:t>
            </a:r>
            <a:endParaRPr sz="14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6939" y="1457680"/>
            <a:ext cx="10092055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7100"/>
              </a:lnSpc>
              <a:spcBef>
                <a:spcPts val="100"/>
              </a:spcBef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Dependiendo del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tipo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arquitectura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 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tecnologías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empleadas, 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integración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con 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servidor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puede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variar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forma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la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integración,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ejemplo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referencia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pueden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utilizar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Java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Web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Application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Tipo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Maven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o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Java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with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ant-Java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Web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si se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quiere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manejar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control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dependencias</a:t>
            </a:r>
            <a:r>
              <a:rPr sz="1400" spc="-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sin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XML.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6939" y="2365375"/>
            <a:ext cx="38671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Java</a:t>
            </a:r>
            <a:r>
              <a:rPr spc="-35" dirty="0"/>
              <a:t> </a:t>
            </a:r>
            <a:r>
              <a:rPr dirty="0"/>
              <a:t>Web</a:t>
            </a:r>
            <a:r>
              <a:rPr spc="-10" dirty="0"/>
              <a:t> </a:t>
            </a:r>
            <a:r>
              <a:rPr spc="-5" dirty="0"/>
              <a:t>Application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5839" y="1301495"/>
            <a:ext cx="10599420" cy="4158996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646887" y="786599"/>
            <a:ext cx="372110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dirty="0">
                <a:solidFill>
                  <a:srgbClr val="3A3838"/>
                </a:solidFill>
                <a:latin typeface="Tahoma"/>
                <a:cs typeface="Tahoma"/>
              </a:rPr>
              <a:t>Java</a:t>
            </a:r>
            <a:r>
              <a:rPr sz="1400" b="1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b="1" dirty="0">
                <a:solidFill>
                  <a:srgbClr val="3A3838"/>
                </a:solidFill>
                <a:latin typeface="Tahoma"/>
                <a:cs typeface="Tahoma"/>
              </a:rPr>
              <a:t>with ant-Java</a:t>
            </a:r>
            <a:r>
              <a:rPr sz="1400" b="1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b="1" dirty="0">
                <a:solidFill>
                  <a:srgbClr val="3A3838"/>
                </a:solidFill>
                <a:latin typeface="Tahoma"/>
                <a:cs typeface="Tahoma"/>
              </a:rPr>
              <a:t>Web,</a:t>
            </a:r>
            <a:r>
              <a:rPr sz="1400" b="1" spc="-5" dirty="0">
                <a:solidFill>
                  <a:srgbClr val="3A3838"/>
                </a:solidFill>
                <a:latin typeface="Tahoma"/>
                <a:cs typeface="Tahoma"/>
              </a:rPr>
              <a:t> Web </a:t>
            </a:r>
            <a:r>
              <a:rPr sz="1400" b="1" dirty="0">
                <a:solidFill>
                  <a:srgbClr val="3A3838"/>
                </a:solidFill>
                <a:latin typeface="Tahoma"/>
                <a:cs typeface="Tahoma"/>
              </a:rPr>
              <a:t>application</a:t>
            </a:r>
            <a:endParaRPr sz="1400" dirty="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16939" y="5772099"/>
            <a:ext cx="9660255" cy="431800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2700" marR="5080">
              <a:lnSpc>
                <a:spcPts val="1510"/>
              </a:lnSpc>
              <a:spcBef>
                <a:spcPts val="295"/>
              </a:spcBef>
            </a:pP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Si se cuenta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versiones anteriores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como netbeans 8.1 u 8.2,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pueden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integrar al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aplicación mediante los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proyectos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categoría</a:t>
            </a:r>
            <a:r>
              <a:rPr sz="1400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Maven-Web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Application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Java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Web-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Web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Application.</a:t>
            </a:r>
            <a:endParaRPr sz="1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126" y="0"/>
            <a:ext cx="12192635" cy="6858634"/>
            <a:chOff x="-126" y="0"/>
            <a:chExt cx="12192635" cy="6858634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605783" y="3685032"/>
              <a:ext cx="6105144" cy="282244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29665" y="690371"/>
              <a:ext cx="6197087" cy="277063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916939" y="657859"/>
            <a:ext cx="2151380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spc="-5" dirty="0">
                <a:solidFill>
                  <a:srgbClr val="3A3838"/>
                </a:solidFill>
                <a:latin typeface="Tahoma"/>
                <a:cs typeface="Tahoma"/>
              </a:rPr>
              <a:t>Maven-Web</a:t>
            </a:r>
            <a:r>
              <a:rPr sz="1400" b="1" spc="-4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b="1" dirty="0">
                <a:solidFill>
                  <a:srgbClr val="3A3838"/>
                </a:solidFill>
                <a:latin typeface="Tahoma"/>
                <a:cs typeface="Tahoma"/>
              </a:rPr>
              <a:t>Application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16939" y="3400170"/>
            <a:ext cx="247459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b="1" dirty="0">
                <a:solidFill>
                  <a:srgbClr val="3A3838"/>
                </a:solidFill>
                <a:latin typeface="Tahoma"/>
                <a:cs typeface="Tahoma"/>
              </a:rPr>
              <a:t>Java</a:t>
            </a:r>
            <a:r>
              <a:rPr sz="1400" b="1" spc="-4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b="1" dirty="0">
                <a:solidFill>
                  <a:srgbClr val="3A3838"/>
                </a:solidFill>
                <a:latin typeface="Tahoma"/>
                <a:cs typeface="Tahoma"/>
              </a:rPr>
              <a:t>Web-</a:t>
            </a:r>
            <a:r>
              <a:rPr sz="1400" b="1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b="1" spc="-5" dirty="0">
                <a:solidFill>
                  <a:srgbClr val="3A3838"/>
                </a:solidFill>
                <a:latin typeface="Tahoma"/>
                <a:cs typeface="Tahoma"/>
              </a:rPr>
              <a:t>Web</a:t>
            </a:r>
            <a:r>
              <a:rPr sz="1400" b="1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b="1" dirty="0">
                <a:solidFill>
                  <a:srgbClr val="3A3838"/>
                </a:solidFill>
                <a:latin typeface="Tahoma"/>
                <a:cs typeface="Tahoma"/>
              </a:rPr>
              <a:t>Application</a:t>
            </a:r>
            <a:endParaRPr sz="1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35379" y="908214"/>
            <a:ext cx="7339045" cy="343722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916939" y="1746250"/>
            <a:ext cx="10357485" cy="4527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esta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parte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proceso,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debe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configurar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proyecto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solo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nivel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los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archivos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lado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 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servidor,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la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siguiente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sección </a:t>
            </a:r>
            <a:r>
              <a:rPr sz="1400" spc="-4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agregaran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elementos</a:t>
            </a:r>
            <a:r>
              <a:rPr sz="1400" spc="-5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lado del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cliente.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03924" y="2870416"/>
            <a:ext cx="10983513" cy="252440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Los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archivos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mínimos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configuración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proyecto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r>
              <a:rPr sz="1400" spc="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backend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son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los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siguientes: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4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10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Paquete</a:t>
            </a:r>
            <a:r>
              <a:rPr sz="1400" spc="-2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de</a:t>
            </a:r>
            <a:r>
              <a:rPr sz="1400" spc="-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clases</a:t>
            </a:r>
            <a:r>
              <a:rPr sz="1400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con</a:t>
            </a:r>
            <a:r>
              <a:rPr sz="1400" spc="-1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nombre</a:t>
            </a:r>
            <a:r>
              <a:rPr lang="es-ES" sz="1400" spc="-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 </a:t>
            </a:r>
            <a:r>
              <a:rPr lang="es-ES" sz="1400" spc="-5" dirty="0" err="1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restful.model</a:t>
            </a:r>
            <a:endParaRPr sz="1400" dirty="0">
              <a:highlight>
                <a:srgbClr val="FFFF00"/>
              </a:highlight>
              <a:latin typeface="Tahoma"/>
              <a:cs typeface="Tahoma"/>
            </a:endParaRPr>
          </a:p>
          <a:p>
            <a:pPr marL="756285" lvl="1" indent="-287020">
              <a:lnSpc>
                <a:spcPct val="100000"/>
              </a:lnSpc>
              <a:spcBef>
                <a:spcPts val="1300"/>
              </a:spcBef>
              <a:buChar char="○"/>
              <a:tabLst>
                <a:tab pos="756285" algn="l"/>
                <a:tab pos="756920" algn="l"/>
              </a:tabLst>
            </a:pPr>
            <a:r>
              <a:rPr sz="1400" spc="-5" dirty="0">
                <a:latin typeface="Tahoma"/>
                <a:cs typeface="Tahoma"/>
              </a:rPr>
              <a:t>Clase</a:t>
            </a:r>
            <a:r>
              <a:rPr sz="1400" dirty="0">
                <a:latin typeface="Tahoma"/>
                <a:cs typeface="Tahoma"/>
              </a:rPr>
              <a:t> que</a:t>
            </a:r>
            <a:r>
              <a:rPr sz="1400" spc="-15" dirty="0">
                <a:latin typeface="Tahoma"/>
                <a:cs typeface="Tahoma"/>
              </a:rPr>
              <a:t> </a:t>
            </a:r>
            <a:r>
              <a:rPr sz="1400" spc="-5" dirty="0">
                <a:latin typeface="Tahoma"/>
                <a:cs typeface="Tahoma"/>
              </a:rPr>
              <a:t>represente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el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objeto</a:t>
            </a:r>
            <a:r>
              <a:rPr sz="1400" spc="-25" dirty="0">
                <a:latin typeface="Tahoma"/>
                <a:cs typeface="Tahoma"/>
              </a:rPr>
              <a:t> </a:t>
            </a:r>
            <a:r>
              <a:rPr sz="1400" spc="-10" dirty="0">
                <a:latin typeface="Tahoma"/>
                <a:cs typeface="Tahoma"/>
              </a:rPr>
              <a:t>para</a:t>
            </a:r>
            <a:r>
              <a:rPr sz="1400" dirty="0">
                <a:latin typeface="Tahoma"/>
                <a:cs typeface="Tahoma"/>
              </a:rPr>
              <a:t> el</a:t>
            </a:r>
            <a:r>
              <a:rPr sz="1400" spc="-5" dirty="0">
                <a:latin typeface="Tahoma"/>
                <a:cs typeface="Tahoma"/>
              </a:rPr>
              <a:t> cual</a:t>
            </a:r>
            <a:r>
              <a:rPr sz="1400" spc="10" dirty="0">
                <a:latin typeface="Tahoma"/>
                <a:cs typeface="Tahoma"/>
              </a:rPr>
              <a:t> </a:t>
            </a:r>
            <a:r>
              <a:rPr sz="1400" spc="-5" dirty="0">
                <a:latin typeface="Tahoma"/>
                <a:cs typeface="Tahoma"/>
              </a:rPr>
              <a:t>se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spc="-20" dirty="0">
                <a:latin typeface="Tahoma"/>
                <a:cs typeface="Tahoma"/>
              </a:rPr>
              <a:t>va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a</a:t>
            </a:r>
            <a:r>
              <a:rPr sz="1400" spc="-10" dirty="0">
                <a:latin typeface="Tahoma"/>
                <a:cs typeface="Tahoma"/>
              </a:rPr>
              <a:t> </a:t>
            </a:r>
            <a:r>
              <a:rPr sz="1400" spc="-5" dirty="0">
                <a:latin typeface="Tahoma"/>
                <a:cs typeface="Tahoma"/>
              </a:rPr>
              <a:t>realizar</a:t>
            </a:r>
            <a:r>
              <a:rPr sz="1400" spc="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el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sz="1400" dirty="0">
                <a:latin typeface="Tahoma"/>
                <a:cs typeface="Tahoma"/>
              </a:rPr>
              <a:t>CRUD</a:t>
            </a:r>
            <a:r>
              <a:rPr lang="es-ES" sz="1400" dirty="0">
                <a:latin typeface="Tahoma"/>
                <a:cs typeface="Tahoma"/>
              </a:rPr>
              <a:t>, clase de conexión a BD y clases de apoyo</a:t>
            </a:r>
            <a:endParaRPr sz="1400" dirty="0">
              <a:latin typeface="Tahoma"/>
              <a:cs typeface="Tahoma"/>
            </a:endParaRPr>
          </a:p>
          <a:p>
            <a:pPr lvl="1">
              <a:lnSpc>
                <a:spcPct val="100000"/>
              </a:lnSpc>
              <a:spcBef>
                <a:spcPts val="45"/>
              </a:spcBef>
              <a:buFont typeface="Tahoma"/>
              <a:buChar char="○"/>
            </a:pPr>
            <a:endParaRPr sz="14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spcBef>
                <a:spcPts val="5"/>
              </a:spcBef>
              <a:buChar char="●"/>
              <a:tabLst>
                <a:tab pos="355600" algn="l"/>
                <a:tab pos="356235" algn="l"/>
              </a:tabLst>
            </a:pPr>
            <a:r>
              <a:rPr sz="1400" spc="-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Paquete</a:t>
            </a:r>
            <a:r>
              <a:rPr sz="1400" spc="-20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de</a:t>
            </a:r>
            <a:r>
              <a:rPr sz="1400" spc="-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clases</a:t>
            </a:r>
            <a:r>
              <a:rPr sz="1400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con</a:t>
            </a:r>
            <a:r>
              <a:rPr sz="1400" spc="-1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nombre</a:t>
            </a:r>
            <a:r>
              <a:rPr sz="1400" spc="-35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 </a:t>
            </a:r>
            <a:r>
              <a:rPr lang="es-ES" sz="1400" dirty="0" err="1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restful.resource</a:t>
            </a:r>
            <a:endParaRPr sz="1400" dirty="0">
              <a:highlight>
                <a:srgbClr val="FFFF00"/>
              </a:highlight>
              <a:latin typeface="Tahoma"/>
              <a:cs typeface="Tahoma"/>
            </a:endParaRPr>
          </a:p>
          <a:p>
            <a:pPr marL="756285" lvl="1" indent="-287020">
              <a:lnSpc>
                <a:spcPct val="100000"/>
              </a:lnSpc>
              <a:spcBef>
                <a:spcPts val="1310"/>
              </a:spcBef>
              <a:buChar char="○"/>
              <a:tabLst>
                <a:tab pos="756285" algn="l"/>
                <a:tab pos="756920" algn="l"/>
              </a:tabLst>
            </a:pPr>
            <a:r>
              <a:rPr sz="1400" spc="-5" dirty="0" err="1">
                <a:latin typeface="Tahoma"/>
                <a:cs typeface="Tahoma"/>
              </a:rPr>
              <a:t>Clase</a:t>
            </a:r>
            <a:r>
              <a:rPr sz="1400" spc="-5" dirty="0">
                <a:latin typeface="Tahoma"/>
                <a:cs typeface="Tahoma"/>
              </a:rPr>
              <a:t> </a:t>
            </a:r>
            <a:r>
              <a:rPr lang="es-ES" sz="1400" spc="-5" dirty="0">
                <a:latin typeface="Tahoma"/>
                <a:cs typeface="Tahoma"/>
              </a:rPr>
              <a:t>con el manejo de los recursos GET, POST, PUT y DELETE  (Ejecutan servicios WEB) ( Son consumidos desde el Frontend)</a:t>
            </a:r>
            <a:endParaRPr sz="1400" dirty="0">
              <a:latin typeface="Tahoma"/>
              <a:cs typeface="Tahoma"/>
            </a:endParaRPr>
          </a:p>
          <a:p>
            <a:pPr lvl="1">
              <a:lnSpc>
                <a:spcPct val="100000"/>
              </a:lnSpc>
              <a:spcBef>
                <a:spcPts val="45"/>
              </a:spcBef>
              <a:buFont typeface="Tahoma"/>
              <a:buChar char="○"/>
            </a:pPr>
            <a:endParaRPr sz="1450" dirty="0">
              <a:latin typeface="Tahoma"/>
              <a:cs typeface="Tahoma"/>
            </a:endParaRPr>
          </a:p>
          <a:p>
            <a:pPr marL="355600" marR="5080" indent="-343535">
              <a:lnSpc>
                <a:spcPct val="100000"/>
              </a:lnSpc>
              <a:spcBef>
                <a:spcPts val="5"/>
              </a:spcBef>
              <a:buChar char="●"/>
              <a:tabLst>
                <a:tab pos="355600" algn="l"/>
                <a:tab pos="356235" algn="l"/>
              </a:tabLst>
            </a:pPr>
            <a:r>
              <a:rPr lang="es-ES" sz="1400" dirty="0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Paquete de clases con nombre </a:t>
            </a:r>
            <a:r>
              <a:rPr lang="es-ES" sz="1400" dirty="0" err="1">
                <a:solidFill>
                  <a:srgbClr val="3A3838"/>
                </a:solidFill>
                <a:highlight>
                  <a:srgbClr val="FFFF00"/>
                </a:highlight>
                <a:latin typeface="Tahoma"/>
                <a:cs typeface="Tahoma"/>
              </a:rPr>
              <a:t>restful.service</a:t>
            </a:r>
            <a:endParaRPr lang="es-ES" sz="1400" dirty="0">
              <a:solidFill>
                <a:srgbClr val="3A3838"/>
              </a:solidFill>
              <a:highlight>
                <a:srgbClr val="FFFF00"/>
              </a:highlight>
              <a:latin typeface="Tahoma"/>
              <a:cs typeface="Tahoma"/>
            </a:endParaRPr>
          </a:p>
          <a:p>
            <a:pPr marL="812800" marR="5080" lvl="1" indent="-343535">
              <a:spcBef>
                <a:spcPts val="5"/>
              </a:spcBef>
              <a:buChar char="●"/>
              <a:tabLst>
                <a:tab pos="355600" algn="l"/>
                <a:tab pos="356235" algn="l"/>
              </a:tabLst>
            </a:pPr>
            <a:r>
              <a:rPr lang="es-ES" sz="1400" dirty="0">
                <a:solidFill>
                  <a:srgbClr val="3A3838"/>
                </a:solidFill>
                <a:latin typeface="Tahoma"/>
                <a:cs typeface="Tahoma"/>
              </a:rPr>
              <a:t>Clase con los servicios WEB (Operaciones SQL sobre la Base de Datos)</a:t>
            </a:r>
            <a:endParaRPr sz="14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7ACBCAB-72BC-2742-9BF4-8479FB18D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204D3B3-83BD-8049-9E55-5B6A10A3ADB5}"/>
              </a:ext>
            </a:extLst>
          </p:cNvPr>
          <p:cNvSpPr txBox="1"/>
          <p:nvPr/>
        </p:nvSpPr>
        <p:spPr>
          <a:xfrm>
            <a:off x="1768258" y="4377651"/>
            <a:ext cx="65991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b="1" dirty="0" err="1">
                <a:solidFill>
                  <a:srgbClr val="FF0062"/>
                </a:solidFill>
                <a:latin typeface="Ubuntu" panose="020B0504030602030204" pitchFamily="34" charset="0"/>
              </a:rPr>
              <a:t>BackEnd</a:t>
            </a:r>
            <a:endParaRPr lang="es-CO" sz="2800" b="1" dirty="0">
              <a:solidFill>
                <a:srgbClr val="FF0062"/>
              </a:solidFill>
              <a:latin typeface="Ubuntu" panose="020B0504030602030204" pitchFamily="34" charset="0"/>
            </a:endParaRPr>
          </a:p>
          <a:p>
            <a:r>
              <a:rPr lang="es-CO" sz="2800" b="1" dirty="0">
                <a:solidFill>
                  <a:srgbClr val="FF0062"/>
                </a:solidFill>
                <a:latin typeface="Ubuntu" panose="020B0504030602030204" pitchFamily="34" charset="0"/>
              </a:rPr>
              <a:t>Conceptualización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C0D7ADF-FB6E-4F13-884D-0FD8AAC10CB9}"/>
              </a:ext>
            </a:extLst>
          </p:cNvPr>
          <p:cNvSpPr txBox="1"/>
          <p:nvPr/>
        </p:nvSpPr>
        <p:spPr>
          <a:xfrm>
            <a:off x="388307" y="2726552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Sergio Medina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88E6632-0C16-4068-860F-A86E74157FF3}"/>
              </a:ext>
            </a:extLst>
          </p:cNvPr>
          <p:cNvSpPr txBox="1"/>
          <p:nvPr/>
        </p:nvSpPr>
        <p:spPr>
          <a:xfrm>
            <a:off x="388307" y="2104187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atin typeface="Ubuntu" panose="020B0504030602030204" pitchFamily="34" charset="0"/>
              </a:rPr>
              <a:t>Formador: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C4FE77F-6F92-4D2A-A657-DDDC099AD07A}"/>
              </a:ext>
            </a:extLst>
          </p:cNvPr>
          <p:cNvSpPr txBox="1"/>
          <p:nvPr/>
        </p:nvSpPr>
        <p:spPr>
          <a:xfrm>
            <a:off x="2442577" y="5752491"/>
            <a:ext cx="5924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Ciclo No.3 – Semana No.5</a:t>
            </a:r>
          </a:p>
        </p:txBody>
      </p:sp>
    </p:spTree>
    <p:extLst>
      <p:ext uri="{BB962C8B-B14F-4D97-AF65-F5344CB8AC3E}">
        <p14:creationId xmlns:p14="http://schemas.microsoft.com/office/powerpoint/2010/main" val="1412220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6424676" y="2465958"/>
            <a:ext cx="4954270" cy="2107885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285"/>
              </a:spcBef>
              <a:tabLst>
                <a:tab pos="4281170" algn="l"/>
              </a:tabLst>
            </a:pP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desarrollo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software</a:t>
            </a:r>
            <a:r>
              <a:rPr sz="1600" spc="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existen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diversos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tipos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aplicaciones</a:t>
            </a:r>
            <a:r>
              <a:rPr sz="1600" spc="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o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productos</a:t>
            </a:r>
            <a:r>
              <a:rPr sz="1600" spc="5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software,</a:t>
            </a:r>
            <a:r>
              <a:rPr sz="16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desde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aplicaciones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tipo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escritorio,</a:t>
            </a:r>
            <a:r>
              <a:rPr sz="1600" spc="4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móviles,</a:t>
            </a:r>
            <a:r>
              <a:rPr sz="16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embebidas y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aplicaciones</a:t>
            </a:r>
            <a:r>
              <a:rPr sz="1600" spc="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web. </a:t>
            </a:r>
            <a:r>
              <a:rPr sz="1600" spc="-484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Además,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cada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una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ellas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tiene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características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particulares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en su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arquitectura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y las tecnologías 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utilizadas</a:t>
            </a:r>
            <a:r>
              <a:rPr sz="1600" spc="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como</a:t>
            </a:r>
            <a:r>
              <a:rPr sz="16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base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su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funcionamiento.	</a:t>
            </a:r>
            <a:endParaRPr lang="es-ES" sz="1600" spc="-10" dirty="0">
              <a:solidFill>
                <a:srgbClr val="3A3838"/>
              </a:solidFill>
              <a:latin typeface="Tahoma"/>
              <a:cs typeface="Tahoma"/>
            </a:endParaRPr>
          </a:p>
          <a:p>
            <a:pPr marL="12700" marR="5080">
              <a:lnSpc>
                <a:spcPct val="90000"/>
              </a:lnSpc>
              <a:spcBef>
                <a:spcPts val="285"/>
              </a:spcBef>
              <a:tabLst>
                <a:tab pos="4281170" algn="l"/>
              </a:tabLst>
            </a:pPr>
            <a:endParaRPr lang="es-CO" sz="1600" spc="-10" dirty="0">
              <a:solidFill>
                <a:srgbClr val="3A3838"/>
              </a:solidFill>
              <a:latin typeface="Tahoma"/>
              <a:cs typeface="Tahoma"/>
            </a:endParaRPr>
          </a:p>
          <a:p>
            <a:pPr marL="12700" marR="5080">
              <a:lnSpc>
                <a:spcPct val="90000"/>
              </a:lnSpc>
              <a:spcBef>
                <a:spcPts val="285"/>
              </a:spcBef>
              <a:tabLst>
                <a:tab pos="4281170" algn="l"/>
              </a:tabLst>
            </a:pP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600" spc="-8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este </a:t>
            </a:r>
            <a:r>
              <a:rPr sz="1600" spc="-484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ciclo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centraremos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nuestra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atención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un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tipo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aplicación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web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el</a:t>
            </a:r>
            <a:r>
              <a:rPr sz="16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ejercicio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práctico.</a:t>
            </a:r>
            <a:endParaRPr sz="1600" dirty="0">
              <a:latin typeface="Tahoma"/>
              <a:cs typeface="Tahoma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8200" y="1498091"/>
            <a:ext cx="5236464" cy="501548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928DD2A-874F-494F-9CD6-BEC16B90749A}"/>
              </a:ext>
            </a:extLst>
          </p:cNvPr>
          <p:cNvSpPr txBox="1"/>
          <p:nvPr/>
        </p:nvSpPr>
        <p:spPr>
          <a:xfrm>
            <a:off x="3211202" y="630603"/>
            <a:ext cx="7615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Arquitectura de microservicios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044955" y="1898142"/>
            <a:ext cx="4250690" cy="12446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  <a:tabLst>
                <a:tab pos="1933575" algn="l"/>
              </a:tabLst>
            </a:pP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Los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modelos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más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usados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r>
              <a:rPr sz="16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desarrollo</a:t>
            </a:r>
            <a:r>
              <a:rPr sz="1600" spc="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aplicaciones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web,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son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los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denominados</a:t>
            </a:r>
            <a:r>
              <a:rPr sz="1600" spc="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cliente- </a:t>
            </a:r>
            <a:r>
              <a:rPr sz="1600" spc="-484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30" dirty="0">
                <a:solidFill>
                  <a:srgbClr val="3A3838"/>
                </a:solidFill>
                <a:latin typeface="Tahoma"/>
                <a:cs typeface="Tahoma"/>
              </a:rPr>
              <a:t>servidor,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que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separan</a:t>
            </a:r>
            <a:r>
              <a:rPr sz="16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lo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que se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conoce</a:t>
            </a:r>
            <a:r>
              <a:rPr sz="16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como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backend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frontend.	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la</a:t>
            </a:r>
            <a:r>
              <a:rPr sz="16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siguiente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figura,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muestran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algunas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tecnologías</a:t>
            </a:r>
            <a:r>
              <a:rPr sz="1600" spc="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utilizadas.</a:t>
            </a:r>
            <a:endParaRPr sz="1600">
              <a:latin typeface="Tahoma"/>
              <a:cs typeface="Tahom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90744" y="0"/>
            <a:ext cx="6902196" cy="6734556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4157853" y="6138773"/>
            <a:ext cx="2374900" cy="2400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Adaptada</a:t>
            </a:r>
            <a:r>
              <a:rPr sz="1400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u="sng" spc="-5" dirty="0">
                <a:solidFill>
                  <a:srgbClr val="EA2D5F"/>
                </a:solidFill>
                <a:uFill>
                  <a:solidFill>
                    <a:srgbClr val="EA2D5F"/>
                  </a:solidFill>
                </a:uFill>
                <a:latin typeface="Tahoma"/>
                <a:cs typeface="Tahoma"/>
                <a:hlinkClick r:id="rId3"/>
              </a:rPr>
              <a:t>https://ed.team/</a:t>
            </a:r>
            <a:endParaRPr sz="1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95235" y="1122505"/>
            <a:ext cx="10357485" cy="48228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114935">
              <a:lnSpc>
                <a:spcPct val="107200"/>
              </a:lnSpc>
              <a:spcBef>
                <a:spcPts val="95"/>
              </a:spcBef>
            </a:pP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Para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comprender 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funcionamiento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la aplicaciones,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hay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 partir desde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su arquitectura,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donde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diferenciamos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una visita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alto nivel,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forma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como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va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estructurar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proyecto;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Básicamente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pueden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plantear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enfoques,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arquitecturas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monolíticas y las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arquitecturas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microservicios,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cuya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diferencia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radica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 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forma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gestionar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acceso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los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recursos 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del 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sistema,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teniendo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cuenta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mismas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capas,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presentación</a:t>
            </a:r>
            <a:r>
              <a:rPr sz="1400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interfaz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usuario,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lógica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acceso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datos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persistencia.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50" dirty="0">
              <a:latin typeface="Tahoma"/>
              <a:cs typeface="Tahoma"/>
            </a:endParaRPr>
          </a:p>
          <a:p>
            <a:pPr marL="12700" marR="208915" algn="just">
              <a:lnSpc>
                <a:spcPct val="106800"/>
              </a:lnSpc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una arquitectura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monolítica, 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grado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acoplamiento 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una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aplicación es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elevado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o llega 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su máximo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grado,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considerando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que el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software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estructurado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tal manera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 todos los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aspectos funcionales están sujetos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una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misma lógica. Es 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decir,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no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existen</a:t>
            </a:r>
            <a:r>
              <a:rPr sz="1400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módulos</a:t>
            </a:r>
            <a:r>
              <a:rPr sz="1400" spc="-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separados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sistema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además, todos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los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elementos</a:t>
            </a:r>
            <a:r>
              <a:rPr sz="1400" spc="-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están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alojados en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un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único 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servidor.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50" dirty="0">
              <a:latin typeface="Tahoma"/>
              <a:cs typeface="Tahoma"/>
            </a:endParaRPr>
          </a:p>
          <a:p>
            <a:pPr marL="12700" marR="5080">
              <a:lnSpc>
                <a:spcPct val="106900"/>
              </a:lnSpc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diferencia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lo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planteado anteriormente,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una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arquitectura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microservicios dispone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cada proceso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como un elemento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independiente por módulos, que pese a que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siguen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base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funcionamiento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arquitectura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monolítica, no interfieren con el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funcionamiento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otros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módulos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servicios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coexistentes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dan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respuesta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una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misma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capa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presentación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o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interfaz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gráfica,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cliente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casi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invisible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lo que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está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sucediendo</a:t>
            </a:r>
            <a:r>
              <a:rPr sz="1400" spc="-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servidor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servidores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atienden</a:t>
            </a:r>
            <a:r>
              <a:rPr sz="1400" spc="-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sus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peticiones.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450" dirty="0">
              <a:latin typeface="Tahoma"/>
              <a:cs typeface="Tahoma"/>
            </a:endParaRPr>
          </a:p>
          <a:p>
            <a:pPr marL="12700" marR="150495">
              <a:lnSpc>
                <a:spcPct val="107200"/>
              </a:lnSpc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resumen,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arquitecturas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monolíticas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son adecuadas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aplicaciones donde 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manera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holística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tienen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definidas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las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funcionalidades,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hay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poca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tendencia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escalabilidad,</a:t>
            </a:r>
            <a:r>
              <a:rPr sz="14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no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requiere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constante actualización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requiere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rigidez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hora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realizar </a:t>
            </a:r>
            <a:r>
              <a:rPr sz="1400" spc="-4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cambios,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búsqueda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un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alto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rendimiento</a:t>
            </a:r>
            <a:r>
              <a:rPr sz="1400" spc="-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sistema.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Esto,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algunos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casos,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considerado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su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mayor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desventaja.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450" dirty="0">
              <a:latin typeface="Tahoma"/>
              <a:cs typeface="Tahoma"/>
            </a:endParaRPr>
          </a:p>
          <a:p>
            <a:pPr marL="12700" marR="59690">
              <a:lnSpc>
                <a:spcPct val="107100"/>
              </a:lnSpc>
            </a:pP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Por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contrario,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 las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arquitecturas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microservicios, al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tener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separado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definido cada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módulo 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manera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independiente, facilita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creación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nuevos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servicios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sin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afecte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funcionamiento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módulos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existentes,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generando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alta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flexibilidad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al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cambio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escalabilidad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un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sistema;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son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ideales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para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aplicaciones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cambio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crecimiento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constante.</a:t>
            </a:r>
            <a:endParaRPr sz="14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60448" y="0"/>
            <a:ext cx="7464552" cy="685799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734182" y="6126581"/>
            <a:ext cx="62712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Adaptada</a:t>
            </a:r>
            <a:r>
              <a:rPr sz="12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dirty="0">
                <a:solidFill>
                  <a:srgbClr val="3A3838"/>
                </a:solidFill>
                <a:latin typeface="Tahoma"/>
                <a:cs typeface="Tahoma"/>
              </a:rPr>
              <a:t>de:</a:t>
            </a:r>
            <a:r>
              <a:rPr sz="12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https://</a:t>
            </a:r>
            <a:r>
              <a:rPr sz="1200" spc="-5" dirty="0">
                <a:solidFill>
                  <a:srgbClr val="3A3838"/>
                </a:solidFill>
                <a:latin typeface="Tahoma"/>
                <a:cs typeface="Tahoma"/>
                <a:hlinkClick r:id="rId3"/>
              </a:rPr>
              <a:t>www.evaluandosoftware.com/que-es-la-arquitectura-de-microservicios/</a:t>
            </a:r>
            <a:endParaRPr sz="12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916939" y="2052319"/>
            <a:ext cx="4492625" cy="27082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el</a:t>
            </a:r>
            <a:r>
              <a:rPr sz="16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desarrollo</a:t>
            </a:r>
            <a:r>
              <a:rPr sz="1600" spc="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6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nuestra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aplicación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web,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seguiremos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este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modelo</a:t>
            </a:r>
            <a:r>
              <a:rPr sz="1600" spc="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por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capas,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donde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utilizará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el lenguaje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programación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35" dirty="0">
                <a:solidFill>
                  <a:srgbClr val="3A3838"/>
                </a:solidFill>
                <a:latin typeface="Tahoma"/>
                <a:cs typeface="Tahoma"/>
              </a:rPr>
              <a:t>JAVA</a:t>
            </a:r>
            <a:r>
              <a:rPr sz="16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como 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base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6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backend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como</a:t>
            </a:r>
            <a:r>
              <a:rPr sz="1600" spc="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servidor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aplicación</a:t>
            </a:r>
            <a:r>
              <a:rPr sz="1600" spc="7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apache</a:t>
            </a:r>
            <a:r>
              <a:rPr sz="1600" spc="4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tomcat,</a:t>
            </a:r>
            <a:r>
              <a:rPr sz="1600" spc="9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que</a:t>
            </a:r>
            <a:r>
              <a:rPr sz="1600" spc="4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nos</a:t>
            </a:r>
            <a:r>
              <a:rPr sz="1600" spc="5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permitirá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alojar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los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archivos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necesarios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la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ejecución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600" spc="-484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nuestra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aplicación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gestionar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la conexión</a:t>
            </a:r>
            <a:r>
              <a:rPr sz="16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al 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servidor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base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datos,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que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como</a:t>
            </a:r>
            <a:r>
              <a:rPr sz="1600" spc="3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muestra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en</a:t>
            </a:r>
            <a:r>
              <a:rPr sz="16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figura,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puede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coexistir</a:t>
            </a:r>
            <a:r>
              <a:rPr sz="1600" spc="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junto</a:t>
            </a:r>
            <a:r>
              <a:rPr sz="1600" spc="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al</a:t>
            </a:r>
            <a:r>
              <a:rPr sz="16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servidor</a:t>
            </a:r>
            <a:r>
              <a:rPr sz="16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aplicación</a:t>
            </a:r>
            <a:r>
              <a:rPr sz="16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o bien podría</a:t>
            </a:r>
            <a:r>
              <a:rPr sz="16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estar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separado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y 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ser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 accedido</a:t>
            </a:r>
            <a:r>
              <a:rPr sz="16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600" spc="-10" dirty="0">
                <a:solidFill>
                  <a:srgbClr val="3A3838"/>
                </a:solidFill>
                <a:latin typeface="Tahoma"/>
                <a:cs typeface="Tahoma"/>
              </a:rPr>
              <a:t> forma</a:t>
            </a:r>
            <a:r>
              <a:rPr sz="16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600" spc="-5" dirty="0">
                <a:solidFill>
                  <a:srgbClr val="3A3838"/>
                </a:solidFill>
                <a:latin typeface="Tahoma"/>
                <a:cs typeface="Tahoma"/>
              </a:rPr>
              <a:t>remota.</a:t>
            </a:r>
            <a:endParaRPr sz="1600">
              <a:latin typeface="Tahoma"/>
              <a:cs typeface="Tahoma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89320" y="915923"/>
            <a:ext cx="5570220" cy="557022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4282821" y="6012586"/>
            <a:ext cx="54273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Modelo</a:t>
            </a:r>
            <a:r>
              <a:rPr sz="12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cliente</a:t>
            </a:r>
            <a:r>
              <a:rPr sz="12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servidor</a:t>
            </a:r>
            <a:r>
              <a:rPr sz="12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2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capas</a:t>
            </a:r>
            <a:r>
              <a:rPr sz="12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2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 aplicación</a:t>
            </a:r>
            <a:r>
              <a:rPr sz="12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spc="-10" dirty="0">
                <a:solidFill>
                  <a:srgbClr val="3A3838"/>
                </a:solidFill>
                <a:latin typeface="Tahoma"/>
                <a:cs typeface="Tahoma"/>
              </a:rPr>
              <a:t>web.</a:t>
            </a:r>
            <a:r>
              <a:rPr sz="12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Fuente:</a:t>
            </a:r>
            <a:r>
              <a:rPr sz="12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spc="-10" dirty="0">
                <a:solidFill>
                  <a:srgbClr val="3A3838"/>
                </a:solidFill>
                <a:latin typeface="Tahoma"/>
                <a:cs typeface="Tahoma"/>
              </a:rPr>
              <a:t>elaboración</a:t>
            </a:r>
            <a:r>
              <a:rPr sz="12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propia</a:t>
            </a:r>
            <a:endParaRPr sz="1200">
              <a:latin typeface="Tahoma"/>
              <a:cs typeface="Tahoma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513882C-9E51-4AAC-B08F-8CC722DA97F9}"/>
              </a:ext>
            </a:extLst>
          </p:cNvPr>
          <p:cNvSpPr txBox="1"/>
          <p:nvPr/>
        </p:nvSpPr>
        <p:spPr>
          <a:xfrm>
            <a:off x="3449741" y="637135"/>
            <a:ext cx="76158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200" b="1" dirty="0">
                <a:solidFill>
                  <a:srgbClr val="FF0062"/>
                </a:solidFill>
                <a:latin typeface="Ubuntu" panose="020B0504030602030204" pitchFamily="34" charset="0"/>
              </a:rPr>
              <a:t>Configuración y creación del proyecto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274748" y="1609090"/>
            <a:ext cx="10177780" cy="3639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4610">
              <a:lnSpc>
                <a:spcPct val="114999"/>
              </a:lnSpc>
              <a:spcBef>
                <a:spcPts val="100"/>
              </a:spcBef>
            </a:pPr>
            <a:r>
              <a:rPr sz="1400" b="1" spc="-5" dirty="0">
                <a:solidFill>
                  <a:srgbClr val="7E4991"/>
                </a:solidFill>
                <a:latin typeface="Tahoma"/>
                <a:cs typeface="Tahoma"/>
              </a:rPr>
              <a:t>Capa</a:t>
            </a:r>
            <a:r>
              <a:rPr sz="1400" b="1" spc="-10" dirty="0">
                <a:solidFill>
                  <a:srgbClr val="7E4991"/>
                </a:solidFill>
                <a:latin typeface="Tahoma"/>
                <a:cs typeface="Tahoma"/>
              </a:rPr>
              <a:t> </a:t>
            </a:r>
            <a:r>
              <a:rPr sz="1400" b="1" dirty="0">
                <a:solidFill>
                  <a:srgbClr val="7E4991"/>
                </a:solidFill>
                <a:latin typeface="Tahoma"/>
                <a:cs typeface="Tahoma"/>
              </a:rPr>
              <a:t>de</a:t>
            </a:r>
            <a:r>
              <a:rPr sz="1400" b="1" spc="5" dirty="0">
                <a:solidFill>
                  <a:srgbClr val="7E4991"/>
                </a:solidFill>
                <a:latin typeface="Tahoma"/>
                <a:cs typeface="Tahoma"/>
              </a:rPr>
              <a:t> </a:t>
            </a:r>
            <a:r>
              <a:rPr sz="1400" b="1" spc="-5" dirty="0">
                <a:solidFill>
                  <a:srgbClr val="7E4991"/>
                </a:solidFill>
                <a:latin typeface="Tahoma"/>
                <a:cs typeface="Tahoma"/>
              </a:rPr>
              <a:t>presentación:</a:t>
            </a:r>
            <a:r>
              <a:rPr sz="1400" b="1" spc="50" dirty="0">
                <a:solidFill>
                  <a:srgbClr val="7E4991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Presenta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al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usuario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final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las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Interfaces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gráficas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o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GUI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las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cuáles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puede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hacer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uso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de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servicios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desarrollados.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65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400" b="1" spc="-5" dirty="0">
                <a:solidFill>
                  <a:srgbClr val="7E4991"/>
                </a:solidFill>
                <a:latin typeface="Tahoma"/>
                <a:cs typeface="Tahoma"/>
              </a:rPr>
              <a:t>Capa</a:t>
            </a:r>
            <a:r>
              <a:rPr sz="1400" b="1" spc="-15" dirty="0">
                <a:solidFill>
                  <a:srgbClr val="7E4991"/>
                </a:solidFill>
                <a:latin typeface="Tahoma"/>
                <a:cs typeface="Tahoma"/>
              </a:rPr>
              <a:t> </a:t>
            </a:r>
            <a:r>
              <a:rPr sz="1400" b="1" dirty="0">
                <a:solidFill>
                  <a:srgbClr val="7E4991"/>
                </a:solidFill>
                <a:latin typeface="Tahoma"/>
                <a:cs typeface="Tahoma"/>
              </a:rPr>
              <a:t>de</a:t>
            </a:r>
            <a:r>
              <a:rPr sz="1400" b="1" spc="-5" dirty="0">
                <a:solidFill>
                  <a:srgbClr val="7E4991"/>
                </a:solidFill>
                <a:latin typeface="Tahoma"/>
                <a:cs typeface="Tahoma"/>
              </a:rPr>
              <a:t> negocio:</a:t>
            </a:r>
            <a:r>
              <a:rPr sz="1400" b="1" spc="15" dirty="0">
                <a:solidFill>
                  <a:srgbClr val="7E4991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Describe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gestiona</a:t>
            </a:r>
            <a:r>
              <a:rPr sz="1400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toda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parte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lógica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la aplicación.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700" dirty="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1400" b="1" spc="-5" dirty="0">
                <a:solidFill>
                  <a:srgbClr val="7E4991"/>
                </a:solidFill>
                <a:latin typeface="Tahoma"/>
                <a:cs typeface="Tahoma"/>
              </a:rPr>
              <a:t>Capa</a:t>
            </a:r>
            <a:r>
              <a:rPr sz="1400" b="1" spc="-10" dirty="0">
                <a:solidFill>
                  <a:srgbClr val="7E4991"/>
                </a:solidFill>
                <a:latin typeface="Tahoma"/>
                <a:cs typeface="Tahoma"/>
              </a:rPr>
              <a:t> </a:t>
            </a:r>
            <a:r>
              <a:rPr sz="1400" b="1" dirty="0">
                <a:solidFill>
                  <a:srgbClr val="7E4991"/>
                </a:solidFill>
                <a:latin typeface="Tahoma"/>
                <a:cs typeface="Tahoma"/>
              </a:rPr>
              <a:t>de</a:t>
            </a:r>
            <a:r>
              <a:rPr sz="1400" b="1" spc="5" dirty="0">
                <a:solidFill>
                  <a:srgbClr val="7E4991"/>
                </a:solidFill>
                <a:latin typeface="Tahoma"/>
                <a:cs typeface="Tahoma"/>
              </a:rPr>
              <a:t> </a:t>
            </a:r>
            <a:r>
              <a:rPr sz="1400" b="1" spc="-5" dirty="0">
                <a:solidFill>
                  <a:srgbClr val="7E4991"/>
                </a:solidFill>
                <a:latin typeface="Tahoma"/>
                <a:cs typeface="Tahoma"/>
              </a:rPr>
              <a:t>persistencia:</a:t>
            </a:r>
            <a:r>
              <a:rPr sz="1400" b="1" spc="45" dirty="0">
                <a:solidFill>
                  <a:srgbClr val="7E4991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Almacena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dispone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información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necesaria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funcionamiento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aplicación.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450" dirty="0">
              <a:latin typeface="Tahoma"/>
              <a:cs typeface="Tahoma"/>
            </a:endParaRPr>
          </a:p>
          <a:p>
            <a:pPr marL="12700" marR="368935" indent="54610">
              <a:lnSpc>
                <a:spcPct val="114999"/>
              </a:lnSpc>
            </a:pP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Algo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importante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destacar,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es que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entre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los elementos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cliente, servidor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aplicación y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servidor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base de datos,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existe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un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intermediario</a:t>
            </a:r>
            <a:r>
              <a:rPr sz="1400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facilita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 comunicación.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450" dirty="0">
              <a:latin typeface="Tahoma"/>
              <a:cs typeface="Tahoma"/>
            </a:endParaRPr>
          </a:p>
          <a:p>
            <a:pPr marL="12700" marR="5080">
              <a:lnSpc>
                <a:spcPct val="114999"/>
              </a:lnSpc>
            </a:pP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Para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caso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la comunicación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entre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cliente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 el 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servidor,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dispondremos por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cada servicio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un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archivo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peticiones 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que </a:t>
            </a:r>
            <a:r>
              <a:rPr sz="1400" spc="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gestione los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procesos solicitados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por 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cliente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permita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utilizar los elementos de 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capa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lógica en 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servidor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aplicación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respuesta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lo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solicitado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por un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usuario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desde 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capa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presentación. 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Por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su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parte,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entre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servidor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aplicación y </a:t>
            </a:r>
            <a:r>
              <a:rPr sz="1400" spc="25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servidor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base de datos, utilizaremos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archivos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capa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persistencia mediante un puente JDBC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(Java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Data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Base Conector),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permitirá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conectar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capa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lógica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base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datos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realizar operaciones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consulta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o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modificación.</a:t>
            </a:r>
            <a:endParaRPr sz="14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55394" y="6207048"/>
            <a:ext cx="71291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3A3838"/>
                </a:solidFill>
                <a:latin typeface="Tahoma"/>
                <a:cs typeface="Tahoma"/>
              </a:rPr>
              <a:t>Adaptado</a:t>
            </a:r>
            <a:r>
              <a:rPr sz="12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dirty="0">
                <a:solidFill>
                  <a:srgbClr val="3A3838"/>
                </a:solidFill>
                <a:latin typeface="Tahoma"/>
                <a:cs typeface="Tahoma"/>
              </a:rPr>
              <a:t>de:</a:t>
            </a:r>
            <a:r>
              <a:rPr sz="12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200" u="sng" spc="-5" dirty="0">
                <a:solidFill>
                  <a:srgbClr val="EA2D5F"/>
                </a:solidFill>
                <a:uFill>
                  <a:solidFill>
                    <a:srgbClr val="EA2D5F"/>
                  </a:solidFill>
                </a:uFill>
                <a:latin typeface="Tahoma"/>
                <a:cs typeface="Tahoma"/>
                <a:hlinkClick r:id="rId2"/>
              </a:rPr>
              <a:t>https://www.tecnova.cl/2020/02/28/detras-de-toda-gran-app-hay-un-gran-mobile-backend/</a:t>
            </a:r>
            <a:endParaRPr sz="1200">
              <a:latin typeface="Tahoma"/>
              <a:cs typeface="Tahoma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08020" y="205740"/>
            <a:ext cx="6858000" cy="665225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4F2862F-DC5E-481F-B38D-564CC33268FE}"/>
              </a:ext>
            </a:extLst>
          </p:cNvPr>
          <p:cNvSpPr txBox="1"/>
          <p:nvPr/>
        </p:nvSpPr>
        <p:spPr>
          <a:xfrm>
            <a:off x="2288088" y="575777"/>
            <a:ext cx="76158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CO" sz="3200" b="1" dirty="0">
                <a:solidFill>
                  <a:srgbClr val="FF0062"/>
                </a:solidFill>
                <a:latin typeface="Ubuntu" panose="020B0504030602030204" pitchFamily="34" charset="0"/>
              </a:rPr>
              <a:t>Desarrollo de proyecto Backend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27756" y="1252855"/>
            <a:ext cx="10250805" cy="43522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400" spc="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desarrollo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proyecto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términos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responsabilidades</a:t>
            </a:r>
            <a:r>
              <a:rPr sz="1400" spc="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backend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deben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tener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cuenta aspectos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como: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5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Disposición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archivos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aplicación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(Imágenes,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logos,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documentos...).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3A3838"/>
              </a:buClr>
              <a:buFont typeface="Tahoma"/>
              <a:buChar char="●"/>
            </a:pPr>
            <a:endParaRPr sz="15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Gestión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acceso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rutas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archivos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dispuestos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 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servidor.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3A3838"/>
              </a:buClr>
              <a:buFont typeface="Tahoma"/>
              <a:buChar char="●"/>
            </a:pPr>
            <a:endParaRPr sz="15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spcBef>
                <a:spcPts val="5"/>
              </a:spcBef>
              <a:buChar char="●"/>
              <a:tabLst>
                <a:tab pos="355600" algn="l"/>
                <a:tab pos="356235" algn="l"/>
              </a:tabLst>
            </a:pP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Parametrizar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aplicación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conexiones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bases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datos,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y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conexiones</a:t>
            </a:r>
            <a:r>
              <a:rPr sz="1400" spc="-4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remotas si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las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requiere.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3A3838"/>
              </a:buClr>
              <a:buFont typeface="Tahoma"/>
              <a:buChar char="●"/>
            </a:pPr>
            <a:endParaRPr sz="15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Control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seguridad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términos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privacidad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los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datos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sensibles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dispuestos</a:t>
            </a:r>
            <a:r>
              <a:rPr sz="1400" spc="-3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en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base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datos.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3A3838"/>
              </a:buClr>
              <a:buFont typeface="Tahoma"/>
              <a:buChar char="●"/>
            </a:pPr>
            <a:endParaRPr sz="1450" dirty="0">
              <a:latin typeface="Tahoma"/>
              <a:cs typeface="Tahoma"/>
            </a:endParaRPr>
          </a:p>
          <a:p>
            <a:pPr marL="355600" marR="5080" indent="-343535">
              <a:lnSpc>
                <a:spcPct val="1071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Desarrollo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piezas de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software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 permitan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al sistema crecer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manera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modular y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estandarizada,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ello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recomienda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la aplicación de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paradigmas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de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programación</a:t>
            </a:r>
            <a:r>
              <a:rPr sz="1400" spc="-2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como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orientado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objetos.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3A3838"/>
              </a:buClr>
              <a:buFont typeface="Tahoma"/>
              <a:buChar char="●"/>
            </a:pPr>
            <a:endParaRPr sz="1550" dirty="0">
              <a:latin typeface="Tahoma"/>
              <a:cs typeface="Tahoma"/>
            </a:endParaRPr>
          </a:p>
          <a:p>
            <a:pPr marL="355600" indent="-343535">
              <a:lnSpc>
                <a:spcPct val="1000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Mantener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actualizados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diagramas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UML,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Diagramas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entidad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Relación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 y</a:t>
            </a:r>
            <a:r>
              <a:rPr sz="1400" spc="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cualquier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otro diagrama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permita</a:t>
            </a:r>
            <a:r>
              <a:rPr sz="1400" spc="-1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documentar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el</a:t>
            </a:r>
            <a:endParaRPr sz="1400" dirty="0">
              <a:latin typeface="Tahoma"/>
              <a:cs typeface="Tahoma"/>
            </a:endParaRPr>
          </a:p>
          <a:p>
            <a:pPr marL="355600">
              <a:lnSpc>
                <a:spcPct val="100000"/>
              </a:lnSpc>
              <a:spcBef>
                <a:spcPts val="125"/>
              </a:spcBef>
            </a:pP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proceso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evolutivo</a:t>
            </a:r>
            <a:r>
              <a:rPr sz="1400" spc="-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software.</a:t>
            </a:r>
            <a:endParaRPr sz="1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450" dirty="0">
              <a:latin typeface="Tahoma"/>
              <a:cs typeface="Tahoma"/>
            </a:endParaRPr>
          </a:p>
          <a:p>
            <a:pPr marL="355600" marR="99060" indent="-343535">
              <a:lnSpc>
                <a:spcPct val="106800"/>
              </a:lnSpc>
              <a:buChar char="●"/>
              <a:tabLst>
                <a:tab pos="355600" algn="l"/>
                <a:tab pos="356235" algn="l"/>
              </a:tabLst>
            </a:pP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Atender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los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procesos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misionales de la organización o contexto donde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esté trabajando 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para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 en lo posible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se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pueda </a:t>
            </a:r>
            <a:r>
              <a:rPr sz="1400" spc="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tener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respuestas rápidas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a los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requerimientos,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teniendo en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cuenta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 el contexto cambia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mucho más rápido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que el dominio </a:t>
            </a:r>
            <a:r>
              <a:rPr sz="1400" spc="-425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dirty="0">
                <a:solidFill>
                  <a:srgbClr val="3A3838"/>
                </a:solidFill>
                <a:latin typeface="Tahoma"/>
                <a:cs typeface="Tahoma"/>
              </a:rPr>
              <a:t>del</a:t>
            </a:r>
            <a:r>
              <a:rPr sz="1400" spc="-10" dirty="0">
                <a:solidFill>
                  <a:srgbClr val="3A3838"/>
                </a:solidFill>
                <a:latin typeface="Tahoma"/>
                <a:cs typeface="Tahoma"/>
              </a:rPr>
              <a:t> </a:t>
            </a:r>
            <a:r>
              <a:rPr sz="1400" spc="-5" dirty="0">
                <a:solidFill>
                  <a:srgbClr val="3A3838"/>
                </a:solidFill>
                <a:latin typeface="Tahoma"/>
                <a:cs typeface="Tahoma"/>
              </a:rPr>
              <a:t>sistema.</a:t>
            </a:r>
            <a:endParaRPr sz="1400" dirty="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institucional versión 1" id="{F3C07190-F706-40B0-AEF3-D2B6027D0964}" vid="{99726FCE-C218-418C-A1EE-4FAB13676F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3272</TotalTime>
  <Words>1467</Words>
  <Application>Microsoft Office PowerPoint</Application>
  <PresentationFormat>Panorámica</PresentationFormat>
  <Paragraphs>106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Ubuntu</vt:lpstr>
      <vt:lpstr>Calibri</vt:lpstr>
      <vt:lpstr>Calibri Light</vt:lpstr>
      <vt:lpstr>Times New Roman</vt:lpstr>
      <vt:lpstr>Arial</vt:lpstr>
      <vt:lpstr>Tahoma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Java Web Application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Sergio Arturo Medina Castillo</cp:lastModifiedBy>
  <cp:revision>440</cp:revision>
  <dcterms:created xsi:type="dcterms:W3CDTF">2021-04-09T17:18:33Z</dcterms:created>
  <dcterms:modified xsi:type="dcterms:W3CDTF">2021-11-08T18:10:20Z</dcterms:modified>
</cp:coreProperties>
</file>

<file path=docProps/thumbnail.jpeg>
</file>